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8" r:id="rId2"/>
    <p:sldId id="269" r:id="rId3"/>
    <p:sldId id="270" r:id="rId4"/>
    <p:sldId id="267" r:id="rId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B7979"/>
    <a:srgbClr val="00AEEF"/>
    <a:srgbClr val="B3AA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16" autoAdjust="0"/>
    <p:restoredTop sz="89282" autoAdjust="0"/>
  </p:normalViewPr>
  <p:slideViewPr>
    <p:cSldViewPr>
      <p:cViewPr>
        <p:scale>
          <a:sx n="80" d="100"/>
          <a:sy n="80" d="100"/>
        </p:scale>
        <p:origin x="-2208" y="-810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6FB51-D44C-4F9E-9EA6-7DAB0CDC10A0}" type="datetimeFigureOut">
              <a:rPr lang="en-GB" smtClean="0"/>
              <a:pPr/>
              <a:t>25/03/2013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91C45-8A92-460A-BC57-E80A8B23BA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91C45-8A92-460A-BC57-E80A8B23BABD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7772400" cy="1008112"/>
          </a:xfrm>
        </p:spPr>
        <p:txBody>
          <a:bodyPr/>
          <a:lstStyle/>
          <a:p>
            <a:r>
              <a:rPr lang="en-GB" b="1" dirty="0" smtClean="0"/>
              <a:t>CFD counterparty – set-up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2400" b="1" dirty="0" smtClean="0"/>
              <a:t>For comments by correspondence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4725144"/>
            <a:ext cx="6192167" cy="503485"/>
          </a:xfrm>
        </p:spPr>
        <p:txBody>
          <a:bodyPr/>
          <a:lstStyle/>
          <a:p>
            <a:r>
              <a:rPr lang="en-GB" sz="1800" dirty="0" smtClean="0"/>
              <a:t>Institutional Frameworks Expert Group – 14 February 2013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712968" cy="504056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Current proposal is for key staff to be recruited early to the CFD counterparty in order to take on certain set-up tasks, for example:</a:t>
            </a:r>
          </a:p>
          <a:p>
            <a:pPr lvl="1" fontAlgn="t"/>
            <a:r>
              <a:rPr lang="en-GB" sz="1800" dirty="0" smtClean="0"/>
              <a:t>Appointment of remaining Board members including CEO</a:t>
            </a:r>
            <a:endParaRPr lang="en-GB" sz="2400" dirty="0" smtClean="0"/>
          </a:p>
          <a:p>
            <a:pPr lvl="1" fontAlgn="t"/>
            <a:r>
              <a:rPr lang="en-GB" sz="1800" dirty="0" smtClean="0"/>
              <a:t>HR systems</a:t>
            </a:r>
          </a:p>
          <a:p>
            <a:pPr lvl="1" fontAlgn="t"/>
            <a:r>
              <a:rPr lang="en-GB" sz="1800" dirty="0" smtClean="0"/>
              <a:t>Detailed systems design for contract management</a:t>
            </a:r>
            <a:endParaRPr lang="en-GB" sz="2400" dirty="0" smtClean="0"/>
          </a:p>
          <a:p>
            <a:pPr lvl="1" fontAlgn="t"/>
            <a:r>
              <a:rPr lang="en-GB" sz="1800" dirty="0" smtClean="0"/>
              <a:t>IT provision (excl. settlement function)</a:t>
            </a:r>
          </a:p>
          <a:p>
            <a:pPr lvl="1" fontAlgn="t"/>
            <a:r>
              <a:rPr lang="en-GB" sz="1800" dirty="0" smtClean="0"/>
              <a:t>Case management IT system</a:t>
            </a:r>
            <a:endParaRPr lang="en-GB" sz="2400" dirty="0" smtClean="0"/>
          </a:p>
          <a:p>
            <a:pPr lvl="1" fontAlgn="t"/>
            <a:r>
              <a:rPr lang="en-GB" sz="1800" dirty="0" smtClean="0"/>
              <a:t>Recruitment of remaining staff for CFD counterparty company</a:t>
            </a:r>
            <a:endParaRPr lang="en-GB" sz="2400" dirty="0" smtClean="0"/>
          </a:p>
          <a:p>
            <a:pPr lvl="1" fontAlgn="t"/>
            <a:r>
              <a:rPr lang="en-GB" sz="1800" dirty="0" smtClean="0"/>
              <a:t>Business and corporate plan</a:t>
            </a:r>
            <a:endParaRPr lang="en-GB" sz="2400" dirty="0" smtClean="0"/>
          </a:p>
          <a:p>
            <a:pPr lvl="1" fontAlgn="t"/>
            <a:r>
              <a:rPr lang="en-GB" sz="1800" dirty="0" smtClean="0"/>
              <a:t>Financial processes</a:t>
            </a:r>
          </a:p>
          <a:p>
            <a:pPr lvl="1" fontAlgn="t"/>
            <a:endParaRPr lang="en-GB" sz="1600" dirty="0" smtClean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6984776" cy="504825"/>
          </a:xfrm>
        </p:spPr>
        <p:txBody>
          <a:bodyPr/>
          <a:lstStyle/>
          <a:p>
            <a:r>
              <a:rPr lang="en-GB" sz="2400" dirty="0" smtClean="0"/>
              <a:t>CFD counterparty – resources and skills for set-up (1)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712968" cy="504056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Planning on the basis of a small team (including Chair and CEO) – maximum of 15 people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Envisage some being enduring roles within the counterparty company whilst some e.g. business analyst/process designer will be ‘bought in’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 have analysed the roles to be fulfilled by the key staff – our current thinking is summarised on the following slide.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b="1" dirty="0" smtClean="0"/>
              <a:t>Questions:</a:t>
            </a:r>
          </a:p>
          <a:p>
            <a:pPr>
              <a:buNone/>
            </a:pPr>
            <a:endParaRPr lang="en-GB" b="1" dirty="0" smtClean="0"/>
          </a:p>
          <a:p>
            <a:pPr fontAlgn="t"/>
            <a:r>
              <a:rPr lang="en-GB" dirty="0" smtClean="0"/>
              <a:t>Does the Expert Group agree that these are the key skill ‘groupings’ that will be required?</a:t>
            </a:r>
          </a:p>
          <a:p>
            <a:pPr fontAlgn="t">
              <a:buNone/>
            </a:pPr>
            <a:endParaRPr lang="en-GB" dirty="0" smtClean="0"/>
          </a:p>
          <a:p>
            <a:pPr fontAlgn="t"/>
            <a:r>
              <a:rPr lang="en-GB" dirty="0" smtClean="0"/>
              <a:t>Are there any specific specialist skills that could be required for set-up but not as an ongoing role in the CFD counterparty?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6984776" cy="504825"/>
          </a:xfrm>
        </p:spPr>
        <p:txBody>
          <a:bodyPr/>
          <a:lstStyle/>
          <a:p>
            <a:r>
              <a:rPr lang="en-GB" sz="2400" dirty="0" smtClean="0"/>
              <a:t>CFD counterparty – resources and skills for </a:t>
            </a:r>
            <a:r>
              <a:rPr lang="en-GB" sz="2400" smtClean="0"/>
              <a:t>set-up (2)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784976" cy="432048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None/>
            </a:pPr>
            <a:endParaRPr lang="en-GB" sz="2000" dirty="0" smtClean="0"/>
          </a:p>
          <a:p>
            <a:pPr marL="514350" indent="-514350">
              <a:buNone/>
            </a:pPr>
            <a:endParaRPr lang="en-GB" sz="20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6768752" cy="504825"/>
          </a:xfrm>
        </p:spPr>
        <p:txBody>
          <a:bodyPr/>
          <a:lstStyle/>
          <a:p>
            <a:r>
              <a:rPr lang="en-GB" sz="2400" dirty="0" smtClean="0"/>
              <a:t>CFD counterparty – initial proposal for  resources and skills required by set-up team</a:t>
            </a:r>
            <a:endParaRPr lang="en-GB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3851920" y="1628800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Chair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1869232" y="2204864"/>
            <a:ext cx="126260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Secretariat support</a:t>
            </a:r>
            <a:endParaRPr lang="en-GB" sz="1600" dirty="0"/>
          </a:p>
        </p:txBody>
      </p:sp>
      <p:sp>
        <p:nvSpPr>
          <p:cNvPr id="10" name="Rounded Rectangle 9"/>
          <p:cNvSpPr/>
          <p:nvPr/>
        </p:nvSpPr>
        <p:spPr>
          <a:xfrm>
            <a:off x="3851920" y="5229200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Legal support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2483768" y="5229200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Finance support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5220072" y="5229200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Policy support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5220072" y="4077072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Policy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3851920" y="4077072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Legal Director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483768" y="4077072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Finance Director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3851920" y="2708920"/>
            <a:ext cx="1152128" cy="64807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CEO</a:t>
            </a:r>
          </a:p>
        </p:txBody>
      </p:sp>
      <p:cxnSp>
        <p:nvCxnSpPr>
          <p:cNvPr id="21" name="Straight Connector 20"/>
          <p:cNvCxnSpPr>
            <a:stCxn id="5" idx="2"/>
            <a:endCxn id="17" idx="0"/>
          </p:cNvCxnSpPr>
          <p:nvPr/>
        </p:nvCxnSpPr>
        <p:spPr>
          <a:xfrm>
            <a:off x="4427984" y="2276872"/>
            <a:ext cx="0" cy="43204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7" idx="2"/>
            <a:endCxn id="15" idx="0"/>
          </p:cNvCxnSpPr>
          <p:nvPr/>
        </p:nvCxnSpPr>
        <p:spPr>
          <a:xfrm>
            <a:off x="4427984" y="3356992"/>
            <a:ext cx="0" cy="72008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059832" y="3717032"/>
            <a:ext cx="273630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6" idx="0"/>
          </p:cNvCxnSpPr>
          <p:nvPr/>
        </p:nvCxnSpPr>
        <p:spPr>
          <a:xfrm>
            <a:off x="3059832" y="3717032"/>
            <a:ext cx="0" cy="3600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3" idx="0"/>
          </p:cNvCxnSpPr>
          <p:nvPr/>
        </p:nvCxnSpPr>
        <p:spPr>
          <a:xfrm>
            <a:off x="5796136" y="371703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6" idx="2"/>
            <a:endCxn id="11" idx="0"/>
          </p:cNvCxnSpPr>
          <p:nvPr/>
        </p:nvCxnSpPr>
        <p:spPr>
          <a:xfrm>
            <a:off x="3059832" y="4725144"/>
            <a:ext cx="0" cy="5040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5" idx="2"/>
            <a:endCxn id="10" idx="0"/>
          </p:cNvCxnSpPr>
          <p:nvPr/>
        </p:nvCxnSpPr>
        <p:spPr>
          <a:xfrm>
            <a:off x="4427984" y="4725144"/>
            <a:ext cx="0" cy="5040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3" idx="2"/>
            <a:endCxn id="12" idx="0"/>
          </p:cNvCxnSpPr>
          <p:nvPr/>
        </p:nvCxnSpPr>
        <p:spPr>
          <a:xfrm>
            <a:off x="5796136" y="4725144"/>
            <a:ext cx="0" cy="5040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6300192" y="1844824"/>
            <a:ext cx="2520280" cy="1224136"/>
          </a:xfrm>
          <a:prstGeom prst="ellipse">
            <a:avLst/>
          </a:prstGeom>
          <a:noFill/>
          <a:ln>
            <a:solidFill>
              <a:srgbClr val="00AEE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AEEF"/>
                </a:solidFill>
              </a:rPr>
              <a:t>Business analyst/process designer</a:t>
            </a:r>
          </a:p>
          <a:p>
            <a:pPr algn="ctr"/>
            <a:r>
              <a:rPr lang="en-GB" sz="1600" dirty="0" smtClean="0">
                <a:solidFill>
                  <a:srgbClr val="00AEEF"/>
                </a:solidFill>
              </a:rPr>
              <a:t>Project manager</a:t>
            </a:r>
            <a:endParaRPr lang="en-GB" sz="1600" dirty="0">
              <a:solidFill>
                <a:srgbClr val="00AEEF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131840" y="2492896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179512" y="6093296"/>
            <a:ext cx="720080" cy="288032"/>
          </a:xfrm>
          <a:prstGeom prst="roundRect">
            <a:avLst/>
          </a:prstGeom>
          <a:solidFill>
            <a:srgbClr val="00AEEF"/>
          </a:solidFill>
          <a:ln>
            <a:solidFill>
              <a:srgbClr val="00A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899592" y="6093296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7B7979"/>
                </a:solidFill>
              </a:rPr>
              <a:t>Some form of enduring role</a:t>
            </a:r>
            <a:endParaRPr lang="en-GB" sz="1400" dirty="0">
              <a:solidFill>
                <a:srgbClr val="7B7979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3275856" y="6165304"/>
            <a:ext cx="611560" cy="216024"/>
          </a:xfrm>
          <a:prstGeom prst="ellipse">
            <a:avLst/>
          </a:prstGeom>
          <a:noFill/>
          <a:ln>
            <a:solidFill>
              <a:srgbClr val="00AEE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rgbClr val="00AEE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23928" y="6093296"/>
            <a:ext cx="493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7B7979"/>
                </a:solidFill>
              </a:rPr>
              <a:t>Specialist support specifically required during set up phase</a:t>
            </a:r>
            <a:endParaRPr lang="en-GB" sz="1400" dirty="0">
              <a:solidFill>
                <a:srgbClr val="7B797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decc_ppt_template</Template>
  <TotalTime>172</TotalTime>
  <Words>301</Words>
  <Application>Microsoft Office PowerPoint</Application>
  <PresentationFormat>On-screen Show (4:3)</PresentationFormat>
  <Paragraphs>42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decc_ppt_template</vt:lpstr>
      <vt:lpstr>CFD counterparty – set-up  For comments by correspondence</vt:lpstr>
      <vt:lpstr>CFD counterparty – resources and skills for set-up (1)</vt:lpstr>
      <vt:lpstr>CFD counterparty – resources and skills for set-up (2)</vt:lpstr>
      <vt:lpstr>CFD counterparty – initial proposal for  resources and skills required by set-up team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CFD counterparty - background</dc:title>
  <dc:creator>Michelle Kennard</dc:creator>
  <cp:lastModifiedBy>LC</cp:lastModifiedBy>
  <cp:revision>31</cp:revision>
  <dcterms:created xsi:type="dcterms:W3CDTF">2013-02-01T16:01:31Z</dcterms:created>
  <dcterms:modified xsi:type="dcterms:W3CDTF">2013-03-25T16:28:25Z</dcterms:modified>
</cp:coreProperties>
</file>